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77B14173-94A9-4436-801B-4C12F5FF0227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юбушкина Татьяна Леонидовна" initials="ЛТЛ" lastIdx="6" clrIdx="0">
    <p:extLst>
      <p:ext uri="{19B8F6BF-5375-455C-9EA6-DF929625EA0E}">
        <p15:presenceInfo xmlns:p15="http://schemas.microsoft.com/office/powerpoint/2012/main" userId="S-1-5-21-3459247-3763285414-3421907777-88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ptalisman@mail.ru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://zabota033.msp.midural.ru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645025" y="116632"/>
            <a:ext cx="4041775" cy="1008111"/>
          </a:xfrm>
        </p:spPr>
        <p:txBody>
          <a:bodyPr>
            <a:normAutofit/>
          </a:bodyPr>
          <a:lstStyle/>
          <a:p>
            <a:pPr algn="ctr"/>
            <a:endParaRPr lang="ru-RU" sz="1200" dirty="0" smtClean="0"/>
          </a:p>
          <a:p>
            <a:pPr algn="ctr"/>
            <a:endParaRPr lang="ru-RU" sz="1200" dirty="0"/>
          </a:p>
          <a:p>
            <a:pPr algn="ctr"/>
            <a:r>
              <a:rPr lang="ru-RU" sz="1200" b="0" dirty="0" smtClean="0">
                <a:solidFill>
                  <a:srgbClr val="002060"/>
                </a:solidFill>
              </a:rPr>
              <a:t>Министерство социальной политики Свердловской области</a:t>
            </a:r>
            <a:endParaRPr lang="ru-RU" sz="1200" b="0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250811" y="116632"/>
            <a:ext cx="3630894" cy="3312369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dirty="0" smtClean="0">
                <a:solidFill>
                  <a:srgbClr val="002060"/>
                </a:solidFill>
              </a:rPr>
              <a:t>     </a:t>
            </a:r>
            <a:r>
              <a:rPr lang="ru-RU" sz="2800" dirty="0" smtClean="0">
                <a:solidFill>
                  <a:srgbClr val="002060"/>
                </a:solidFill>
              </a:rPr>
              <a:t>Комплексная реабилитация и абилитация детей-инвалидов - это  оптимальный </a:t>
            </a:r>
            <a:r>
              <a:rPr lang="ru-RU" sz="2800" dirty="0">
                <a:solidFill>
                  <a:srgbClr val="002060"/>
                </a:solidFill>
              </a:rPr>
              <a:t>набор </a:t>
            </a:r>
            <a:r>
              <a:rPr lang="ru-RU" sz="2800" dirty="0" smtClean="0">
                <a:solidFill>
                  <a:srgbClr val="002060"/>
                </a:solidFill>
              </a:rPr>
              <a:t>мероприятий, включающий: определение уровня развития ребенка; коррекционно-развивающие занятия </a:t>
            </a:r>
            <a:r>
              <a:rPr lang="ru-RU" sz="2800" dirty="0">
                <a:solidFill>
                  <a:srgbClr val="002060"/>
                </a:solidFill>
              </a:rPr>
              <a:t>и </a:t>
            </a:r>
            <a:r>
              <a:rPr lang="ru-RU" sz="2800" dirty="0" smtClean="0">
                <a:solidFill>
                  <a:srgbClr val="002060"/>
                </a:solidFill>
              </a:rPr>
              <a:t>тренинги, направленные на формирование навыков самообслуживания, общения и речи, познавательного развития, навыков  безопасного поведения, развития творческих способностей, двигательной активности, занятия адаптивной физической культурой; консультирование и информирование родителей (законных представителей) по вопросам развития и воспитания ребенка-инвалида.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Мероприятия по комплексной реабилитации и абилитации помогут ребенку легче справляться с бытовыми задачами, стать успешным в  общении, обучении.   </a:t>
            </a:r>
            <a:endParaRPr lang="ru-RU" sz="1400" dirty="0" smtClean="0">
              <a:solidFill>
                <a:srgbClr val="00206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4"/>
          </p:nvPr>
        </p:nvSpPr>
        <p:spPr>
          <a:xfrm>
            <a:off x="4932040" y="2892071"/>
            <a:ext cx="3960440" cy="334524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1200" i="1" dirty="0" smtClean="0">
                <a:solidFill>
                  <a:srgbClr val="002060"/>
                </a:solidFill>
              </a:rPr>
              <a:t>Государственное </a:t>
            </a:r>
            <a:r>
              <a:rPr lang="ru-RU" sz="1200" i="1" dirty="0">
                <a:solidFill>
                  <a:srgbClr val="002060"/>
                </a:solidFill>
              </a:rPr>
              <a:t>автономное учреждение социального обслуживания Свердловской </a:t>
            </a:r>
            <a:r>
              <a:rPr lang="ru-RU" sz="1200" i="1" dirty="0" smtClean="0">
                <a:solidFill>
                  <a:srgbClr val="002060"/>
                </a:solidFill>
              </a:rPr>
              <a:t>области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«Реабилитационный центр для детей и подростков с ограниченными возможностями «Талисман» </a:t>
            </a:r>
          </a:p>
          <a:p>
            <a:pPr marL="0" indent="0" algn="ctr"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города Екатеринбурга»</a:t>
            </a:r>
          </a:p>
          <a:p>
            <a:pPr marL="0" indent="0">
              <a:buNone/>
            </a:pPr>
            <a:endParaRPr lang="ru-RU" sz="1100" i="1" dirty="0" smtClean="0">
              <a:solidFill>
                <a:srgbClr val="002060"/>
              </a:solidFill>
              <a:latin typeface="+mj-lt"/>
            </a:endParaRPr>
          </a:p>
          <a:p>
            <a:pPr marL="0" indent="0">
              <a:buNone/>
            </a:pPr>
            <a:endParaRPr lang="ru-RU" sz="1100" i="1" dirty="0">
              <a:solidFill>
                <a:srgbClr val="002060"/>
              </a:solidFill>
              <a:latin typeface="+mj-lt"/>
            </a:endParaRPr>
          </a:p>
          <a:p>
            <a:pPr marL="0" indent="0">
              <a:buNone/>
            </a:pPr>
            <a:endParaRPr lang="ru-RU" sz="1100" i="1" dirty="0" smtClean="0">
              <a:solidFill>
                <a:srgbClr val="002060"/>
              </a:solidFill>
              <a:latin typeface="+mj-lt"/>
            </a:endParaRPr>
          </a:p>
          <a:p>
            <a:pPr marL="0" indent="0">
              <a:buNone/>
            </a:pPr>
            <a:endParaRPr lang="ru-RU" sz="1100" i="1" dirty="0" smtClean="0">
              <a:solidFill>
                <a:srgbClr val="002060"/>
              </a:solidFill>
              <a:latin typeface="+mj-lt"/>
            </a:endParaRPr>
          </a:p>
          <a:p>
            <a:pPr marL="0" indent="0">
              <a:buNone/>
            </a:pPr>
            <a:endParaRPr lang="ru-RU" sz="1100" i="1" dirty="0" smtClean="0">
              <a:solidFill>
                <a:srgbClr val="002060"/>
              </a:solidFill>
              <a:latin typeface="+mj-lt"/>
            </a:endParaRPr>
          </a:p>
          <a:p>
            <a:pPr marL="0" indent="0">
              <a:buNone/>
            </a:pPr>
            <a:r>
              <a:rPr lang="ru-RU" sz="1100" i="1" dirty="0" smtClean="0">
                <a:solidFill>
                  <a:srgbClr val="002060"/>
                </a:solidFill>
                <a:latin typeface="+mj-lt"/>
              </a:rPr>
              <a:t>Подробная информация об учреждении</a:t>
            </a:r>
            <a:r>
              <a:rPr lang="ru-RU" sz="1100" dirty="0" smtClean="0">
                <a:solidFill>
                  <a:srgbClr val="002060"/>
                </a:solidFill>
                <a:latin typeface="+mj-lt"/>
              </a:rPr>
              <a:t>:</a:t>
            </a:r>
            <a:r>
              <a:rPr lang="ru-RU" sz="1100" i="1" dirty="0" smtClean="0">
                <a:solidFill>
                  <a:srgbClr val="002060"/>
                </a:solidFill>
                <a:latin typeface="+mj-lt"/>
                <a:cs typeface="Calibri" pitchFamily="34" charset="0"/>
                <a:hlinkClick r:id="rId2"/>
              </a:rPr>
              <a:t>  </a:t>
            </a:r>
            <a:r>
              <a:rPr lang="en-US" sz="11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</a:t>
            </a:r>
            <a:r>
              <a:rPr lang="en-US" sz="11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://zabota033.msp.midural.ru</a:t>
            </a:r>
            <a:r>
              <a:rPr lang="en-US" sz="11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endParaRPr lang="ru-RU" sz="1100" i="1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1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Взаимодействие со специалистами учреждения осуществляется: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1100" i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телефону   </a:t>
            </a:r>
            <a:r>
              <a:rPr lang="ru-RU" sz="1100" dirty="0" smtClean="0">
                <a:solidFill>
                  <a:srgbClr val="002060"/>
                </a:solidFill>
                <a:cs typeface="Calibri" pitchFamily="34" charset="0"/>
              </a:rPr>
              <a:t>(</a:t>
            </a:r>
            <a:r>
              <a:rPr lang="ru-RU" sz="1100" dirty="0">
                <a:solidFill>
                  <a:srgbClr val="002060"/>
                </a:solidFill>
                <a:cs typeface="Calibri" pitchFamily="34" charset="0"/>
              </a:rPr>
              <a:t>343) </a:t>
            </a:r>
            <a:r>
              <a:rPr lang="ru-RU" sz="1100" dirty="0" smtClean="0">
                <a:solidFill>
                  <a:srgbClr val="002060"/>
                </a:solidFill>
                <a:cs typeface="Calibri" pitchFamily="34" charset="0"/>
              </a:rPr>
              <a:t>258-10-70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через отправление обращения на адрес электронной почты</a:t>
            </a:r>
            <a:r>
              <a:rPr lang="en-US" sz="11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: </a:t>
            </a:r>
            <a:r>
              <a:rPr lang="en-US" sz="1100" i="1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pptalisman@mail.ru</a:t>
            </a:r>
            <a:endParaRPr lang="ru-RU" sz="1100" i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ru-RU" sz="1100" dirty="0" smtClean="0">
              <a:solidFill>
                <a:srgbClr val="002060"/>
              </a:solidFill>
              <a:cs typeface="Calibri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ru-RU" sz="1100" i="1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100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88640"/>
            <a:ext cx="648072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052736"/>
            <a:ext cx="1476164" cy="1604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131" y="4838399"/>
            <a:ext cx="1444110" cy="1375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532" y="3182455"/>
            <a:ext cx="1470654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1160" y="3267268"/>
            <a:ext cx="2177490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solidFill>
                  <a:srgbClr val="002060"/>
                </a:solidFill>
              </a:rPr>
              <a:t>Специалисты учреждения  </a:t>
            </a:r>
            <a:r>
              <a:rPr lang="ru-RU" sz="1100" dirty="0">
                <a:solidFill>
                  <a:srgbClr val="002060"/>
                </a:solidFill>
              </a:rPr>
              <a:t>в </a:t>
            </a:r>
            <a:r>
              <a:rPr lang="ru-RU" sz="1100" dirty="0" smtClean="0">
                <a:solidFill>
                  <a:srgbClr val="002060"/>
                </a:solidFill>
              </a:rPr>
              <a:t>  работе с детьми –инвалидами  </a:t>
            </a:r>
            <a:r>
              <a:rPr lang="ru-RU" sz="1100" dirty="0">
                <a:solidFill>
                  <a:srgbClr val="002060"/>
                </a:solidFill>
              </a:rPr>
              <a:t>используют современные </a:t>
            </a:r>
            <a:r>
              <a:rPr lang="ru-RU" sz="1100" dirty="0" smtClean="0">
                <a:solidFill>
                  <a:srgbClr val="002060"/>
                </a:solidFill>
              </a:rPr>
              <a:t>технологии и </a:t>
            </a:r>
            <a:r>
              <a:rPr lang="ru-RU" sz="1100" dirty="0">
                <a:solidFill>
                  <a:srgbClr val="002060"/>
                </a:solidFill>
              </a:rPr>
              <a:t>методы </a:t>
            </a:r>
            <a:r>
              <a:rPr lang="ru-RU" sz="1100" dirty="0" smtClean="0">
                <a:solidFill>
                  <a:srgbClr val="002060"/>
                </a:solidFill>
              </a:rPr>
              <a:t>реабилитации </a:t>
            </a:r>
            <a:r>
              <a:rPr lang="ru-RU" sz="1100" dirty="0">
                <a:solidFill>
                  <a:srgbClr val="002060"/>
                </a:solidFill>
              </a:rPr>
              <a:t>и </a:t>
            </a:r>
            <a:r>
              <a:rPr lang="ru-RU" sz="1100" dirty="0" smtClean="0">
                <a:solidFill>
                  <a:srgbClr val="002060"/>
                </a:solidFill>
              </a:rPr>
              <a:t>абилитации, в том числе: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нейрокоррекцию;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сенсорную интеграцию;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методы психолого-педагогической коррекции поведения;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эрготерапию;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арт-терапию;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механотерапию;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БОС-технологии;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2060"/>
                </a:solidFill>
              </a:rPr>
              <a:t>технологию профориентации.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55392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2530187" y="3065205"/>
            <a:ext cx="1639933" cy="7299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/>
            </a:r>
            <a:br>
              <a:rPr lang="ru-RU" sz="1200" dirty="0" smtClean="0">
                <a:solidFill>
                  <a:srgbClr val="002060"/>
                </a:solidFill>
              </a:rPr>
            </a:br>
            <a:r>
              <a:rPr lang="en-US" sz="1200" dirty="0" smtClean="0">
                <a:solidFill>
                  <a:srgbClr val="002060"/>
                </a:solidFill>
              </a:rPr>
              <a:t/>
            </a:r>
            <a:br>
              <a:rPr lang="en-US" sz="1200" dirty="0" smtClean="0">
                <a:solidFill>
                  <a:srgbClr val="002060"/>
                </a:solidFill>
              </a:rPr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002060"/>
                </a:solidFill>
                <a:latin typeface="+mn-lt"/>
              </a:rPr>
              <a:t>Автобусы  </a:t>
            </a:r>
            <a:r>
              <a:rPr lang="ru-RU" sz="1200" dirty="0">
                <a:solidFill>
                  <a:srgbClr val="002060"/>
                </a:solidFill>
                <a:latin typeface="+mn-lt"/>
              </a:rPr>
              <a:t>38, </a:t>
            </a:r>
            <a:r>
              <a:rPr lang="ru-RU" sz="1200" dirty="0" smtClean="0">
                <a:solidFill>
                  <a:srgbClr val="002060"/>
                </a:solidFill>
                <a:latin typeface="+mn-lt"/>
              </a:rPr>
              <a:t>083 </a:t>
            </a:r>
            <a:r>
              <a:rPr lang="ru-RU" sz="12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+mn-lt"/>
              </a:rPr>
            </a:br>
            <a:r>
              <a:rPr lang="ru-RU" sz="1200" dirty="0">
                <a:solidFill>
                  <a:srgbClr val="002060"/>
                </a:solidFill>
                <a:latin typeface="+mn-lt"/>
              </a:rPr>
              <a:t>остановка транспорта</a:t>
            </a:r>
            <a:br>
              <a:rPr lang="ru-RU" sz="1200" dirty="0">
                <a:solidFill>
                  <a:srgbClr val="002060"/>
                </a:solidFill>
                <a:latin typeface="+mn-lt"/>
              </a:rPr>
            </a:br>
            <a:r>
              <a:rPr lang="ru-RU" sz="1200" dirty="0">
                <a:solidFill>
                  <a:srgbClr val="002060"/>
                </a:solidFill>
                <a:latin typeface="+mn-lt"/>
              </a:rPr>
              <a:t> «Детская поликлиника</a:t>
            </a:r>
            <a:endParaRPr lang="ru-RU" sz="1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0600" y="1104327"/>
            <a:ext cx="4176463" cy="47982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1700" i="1" dirty="0" smtClean="0">
                <a:solidFill>
                  <a:srgbClr val="002060"/>
                </a:solidFill>
              </a:rPr>
              <a:t>Как до нас добраться?</a:t>
            </a:r>
          </a:p>
          <a:p>
            <a:pPr algn="ctr"/>
            <a:r>
              <a:rPr lang="ru-RU" sz="1600" dirty="0" smtClean="0">
                <a:solidFill>
                  <a:srgbClr val="00B050"/>
                </a:solidFill>
              </a:rPr>
              <a:t>От Южного автовокзала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half" idx="3"/>
          </p:nvPr>
        </p:nvSpPr>
        <p:spPr>
          <a:xfrm>
            <a:off x="4644009" y="260648"/>
            <a:ext cx="4182730" cy="6480720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dirty="0">
                <a:solidFill>
                  <a:srgbClr val="002060"/>
                </a:solidFill>
              </a:rPr>
              <a:t>Категория обслуживаемых </a:t>
            </a:r>
            <a:r>
              <a:rPr lang="ru-RU" dirty="0" smtClean="0">
                <a:solidFill>
                  <a:srgbClr val="002060"/>
                </a:solidFill>
              </a:rPr>
              <a:t>детей :</a:t>
            </a:r>
            <a:endParaRPr lang="ru-RU" dirty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дети-инвалиды  в возрасте от 4 до 17 лет включительно, с впервые установленной инвалидностью, наличием электронного </a:t>
            </a:r>
            <a:r>
              <a:rPr lang="ru-RU" b="0" dirty="0" smtClean="0">
                <a:solidFill>
                  <a:srgbClr val="002060"/>
                </a:solidFill>
              </a:rPr>
              <a:t>сертификата; 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 smtClean="0">
                <a:solidFill>
                  <a:srgbClr val="002060"/>
                </a:solidFill>
              </a:rPr>
              <a:t>дети-инвалиды, проживающие </a:t>
            </a:r>
            <a:r>
              <a:rPr lang="ru-RU" b="0" dirty="0">
                <a:solidFill>
                  <a:srgbClr val="002060"/>
                </a:solidFill>
              </a:rPr>
              <a:t>на территории Свердловской </a:t>
            </a:r>
            <a:r>
              <a:rPr lang="ru-RU" b="0" dirty="0" smtClean="0">
                <a:solidFill>
                  <a:srgbClr val="002060"/>
                </a:solidFill>
              </a:rPr>
              <a:t>области.</a:t>
            </a:r>
            <a:endParaRPr lang="ru-RU" b="0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buClr>
                <a:srgbClr val="002060"/>
              </a:buClr>
            </a:pPr>
            <a:r>
              <a:rPr lang="ru-RU" dirty="0" smtClean="0">
                <a:solidFill>
                  <a:srgbClr val="002060"/>
                </a:solidFill>
              </a:rPr>
              <a:t>Форма </a:t>
            </a:r>
            <a:r>
              <a:rPr lang="ru-RU" dirty="0">
                <a:solidFill>
                  <a:srgbClr val="002060"/>
                </a:solidFill>
              </a:rPr>
              <a:t>обслуживания</a:t>
            </a:r>
            <a:r>
              <a:rPr lang="ru-RU" b="0" dirty="0">
                <a:solidFill>
                  <a:srgbClr val="002060"/>
                </a:solidFill>
              </a:rPr>
              <a:t>: полустационарные условия  с предоставлением двухразового питания  </a:t>
            </a:r>
          </a:p>
          <a:p>
            <a:pPr algn="just">
              <a:lnSpc>
                <a:spcPct val="120000"/>
              </a:lnSpc>
            </a:pPr>
            <a:r>
              <a:rPr lang="ru-RU" dirty="0">
                <a:solidFill>
                  <a:srgbClr val="002060"/>
                </a:solidFill>
              </a:rPr>
              <a:t>Направления комплексной реабилитации и абилитации: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социально-бытовая реабилитация и абилитация; 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социально-средовая реабилитация и абилитация;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социально-педагогическая реабилитация и абилитация;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социально-психологическая реабилитация и абилитация;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социокультурная реабилитация и абилитация; 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профессиональная ориентация; 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формирование мотивации к ведению здорового образа жизни, занятиям адаптивной физической культурой и адаптивным спортом. </a:t>
            </a:r>
          </a:p>
          <a:p>
            <a:pPr algn="just">
              <a:lnSpc>
                <a:spcPct val="120000"/>
              </a:lnSpc>
            </a:pPr>
            <a:r>
              <a:rPr lang="ru-RU" dirty="0">
                <a:solidFill>
                  <a:srgbClr val="002060"/>
                </a:solidFill>
              </a:rPr>
              <a:t>Специалисты учреждения</a:t>
            </a:r>
            <a:r>
              <a:rPr lang="ru-RU" b="0" dirty="0">
                <a:solidFill>
                  <a:srgbClr val="002060"/>
                </a:solidFill>
              </a:rPr>
              <a:t>, участвующие в проведении мероприятий по комплексной реабилитации и абилитации  :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врач-специалист (невролог, психиатр, педиатр, АФК);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логопед;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педагог-психолог;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социальный педагог;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инструктор по адаптивной физической культуре;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специалист по социальной работе;</a:t>
            </a:r>
          </a:p>
          <a:p>
            <a:pPr marL="285750" indent="-285750" algn="just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2060"/>
                </a:solidFill>
              </a:rPr>
              <a:t>специалист по социальной реабилитации.</a:t>
            </a:r>
          </a:p>
          <a:p>
            <a:pPr algn="just">
              <a:lnSpc>
                <a:spcPct val="160000"/>
              </a:lnSpc>
            </a:pPr>
            <a:endParaRPr lang="ru-RU" sz="1200" b="0" dirty="0" smtClean="0">
              <a:solidFill>
                <a:srgbClr val="002060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677551"/>
            <a:ext cx="1656184" cy="1387654"/>
          </a:xfrm>
        </p:spPr>
      </p:pic>
      <p:pic>
        <p:nvPicPr>
          <p:cNvPr id="15" name="Объект 14"/>
          <p:cNvPicPr>
            <a:picLocks noGrp="1" noChangeAspect="1"/>
          </p:cNvPicPr>
          <p:nvPr>
            <p:ph sz="half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4125872"/>
            <a:ext cx="1656185" cy="1463368"/>
          </a:xfr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394" y="3156188"/>
            <a:ext cx="792088" cy="571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Текст 11"/>
          <p:cNvSpPr txBox="1">
            <a:spLocks/>
          </p:cNvSpPr>
          <p:nvPr/>
        </p:nvSpPr>
        <p:spPr>
          <a:xfrm>
            <a:off x="4644008" y="1556792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365" y="5737943"/>
            <a:ext cx="648072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497626" y="5694436"/>
            <a:ext cx="16399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Троллейбус  №1  остановка транспорта «Детская поликлиника» </a:t>
            </a:r>
            <a:endParaRPr lang="ru-RU" sz="1100" dirty="0">
              <a:solidFill>
                <a:srgbClr val="002060"/>
              </a:solidFill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30" y="1677552"/>
            <a:ext cx="1692188" cy="1405762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34889" y="3025754"/>
            <a:ext cx="17009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Автобусы</a:t>
            </a:r>
          </a:p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 05, 38, 083</a:t>
            </a:r>
          </a:p>
          <a:p>
            <a:pPr algn="ctr"/>
            <a:r>
              <a:rPr lang="ru-RU" sz="1100" dirty="0">
                <a:solidFill>
                  <a:srgbClr val="002060"/>
                </a:solidFill>
              </a:rPr>
              <a:t>о</a:t>
            </a:r>
            <a:r>
              <a:rPr lang="ru-RU" sz="1100" dirty="0" smtClean="0">
                <a:solidFill>
                  <a:srgbClr val="002060"/>
                </a:solidFill>
              </a:rPr>
              <a:t>становка транспорта </a:t>
            </a:r>
          </a:p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«Дворец Культуры»</a:t>
            </a:r>
            <a:endParaRPr lang="ru-RU" sz="1100" dirty="0">
              <a:solidFill>
                <a:srgbClr val="002060"/>
              </a:solidFill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125872"/>
            <a:ext cx="1548172" cy="1456322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269877" y="5789848"/>
            <a:ext cx="16399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2060"/>
                </a:solidFill>
              </a:rPr>
              <a:t>Троллейбус  №1  остановка транспорта «Дворец Культуры» </a:t>
            </a:r>
            <a:endParaRPr lang="ru-RU" sz="11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6623" y="3818994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B050"/>
                </a:solidFill>
                <a:latin typeface="+mj-lt"/>
              </a:rPr>
              <a:t>От Железнодорожного вокзала</a:t>
            </a:r>
          </a:p>
        </p:txBody>
      </p:sp>
      <p:sp>
        <p:nvSpPr>
          <p:cNvPr id="18" name="Текст 2"/>
          <p:cNvSpPr txBox="1">
            <a:spLocks/>
          </p:cNvSpPr>
          <p:nvPr/>
        </p:nvSpPr>
        <p:spPr>
          <a:xfrm>
            <a:off x="170351" y="176059"/>
            <a:ext cx="4176463" cy="912602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lIns="91440" anchor="b" anchorCtr="0">
            <a:normAutofit fontScale="92500" lnSpcReduction="20000"/>
          </a:bodyPr>
          <a:lstStyle>
            <a:lvl1pPr marL="0" indent="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100" b="0" i="1" dirty="0" smtClean="0">
                <a:solidFill>
                  <a:srgbClr val="002060"/>
                </a:solidFill>
              </a:rPr>
              <a:t>Наш адрес:</a:t>
            </a:r>
          </a:p>
          <a:p>
            <a:pPr algn="ctr"/>
            <a:r>
              <a:rPr lang="ru-RU" sz="1600" b="0" dirty="0" smtClean="0">
                <a:solidFill>
                  <a:srgbClr val="00B050"/>
                </a:solidFill>
              </a:rPr>
              <a:t>620010, Екатеринбург,</a:t>
            </a:r>
          </a:p>
          <a:p>
            <a:r>
              <a:rPr lang="ru-RU" sz="1600" b="0" dirty="0" smtClean="0">
                <a:solidFill>
                  <a:srgbClr val="00B050"/>
                </a:solidFill>
              </a:rPr>
              <a:t> ул. Грибоедова, 14-А        ул. Дагестанская, 34-А </a:t>
            </a:r>
            <a:endParaRPr lang="ru-RU" sz="1600" b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89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455</TotalTime>
  <Words>385</Words>
  <Application>Microsoft Office PowerPoint</Application>
  <PresentationFormat>Экран (4:3)</PresentationFormat>
  <Paragraphs>62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Cambria</vt:lpstr>
      <vt:lpstr>Franklin Gothic Book</vt:lpstr>
      <vt:lpstr>Perpetua</vt:lpstr>
      <vt:lpstr>Wingdings</vt:lpstr>
      <vt:lpstr>Wingdings 2</vt:lpstr>
      <vt:lpstr>Справедливость</vt:lpstr>
      <vt:lpstr>Презентация PowerPoint</vt:lpstr>
      <vt:lpstr>      Автобусы  38, 083  остановка транспорта  «Детская поликлиника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Bachurina Alina</dc:creator>
  <cp:lastModifiedBy>Любушкина Татьяна Леонидовна</cp:lastModifiedBy>
  <cp:revision>44</cp:revision>
  <dcterms:created xsi:type="dcterms:W3CDTF">2022-05-17T06:03:12Z</dcterms:created>
  <dcterms:modified xsi:type="dcterms:W3CDTF">2022-05-23T04:44:44Z</dcterms:modified>
</cp:coreProperties>
</file>