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без заголовка" id="{77B14173-94A9-4436-801B-4C12F5FF0227}">
          <p14:sldIdLst>
            <p14:sldId id="256"/>
            <p14:sldId id="257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Любушкина Татьяна Леонидовна" initials="ЛТЛ" lastIdx="6" clrIdx="0">
    <p:extLst>
      <p:ext uri="{19B8F6BF-5375-455C-9EA6-DF929625EA0E}">
        <p15:presenceInfo xmlns:p15="http://schemas.microsoft.com/office/powerpoint/2012/main" userId="S-1-5-21-3459247-3763285414-3421907777-8805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164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commentAuthors" Target="commentAuthor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Скругленный прямоугольник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23.05.2022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Скругленный прямоугольник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23.05.2022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Объект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23.05.2022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Объект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23.05.2022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23.05.2022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Скругленный прямоугольник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23.05.2022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Объект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23.05.2022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Скругленный прямоугольник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23.05.2022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pptalisman@mail.ru" TargetMode="External"/><Relationship Id="rId7" Type="http://schemas.openxmlformats.org/officeDocument/2006/relationships/image" Target="../media/image5.png"/><Relationship Id="rId2" Type="http://schemas.openxmlformats.org/officeDocument/2006/relationships/hyperlink" Target="http://zabota033.msp.midural.ru/" TargetMode="Externa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Текст 6"/>
          <p:cNvSpPr>
            <a:spLocks noGrp="1"/>
          </p:cNvSpPr>
          <p:nvPr>
            <p:ph type="body" idx="1"/>
          </p:nvPr>
        </p:nvSpPr>
        <p:spPr>
          <a:xfrm>
            <a:off x="4645025" y="116632"/>
            <a:ext cx="4041775" cy="1008111"/>
          </a:xfrm>
        </p:spPr>
        <p:txBody>
          <a:bodyPr>
            <a:normAutofit/>
          </a:bodyPr>
          <a:lstStyle/>
          <a:p>
            <a:pPr algn="ctr"/>
            <a:endParaRPr lang="ru-RU" sz="1200" dirty="0" smtClean="0"/>
          </a:p>
          <a:p>
            <a:pPr algn="ctr"/>
            <a:endParaRPr lang="ru-RU" sz="1200" dirty="0"/>
          </a:p>
          <a:p>
            <a:pPr algn="ctr"/>
            <a:r>
              <a:rPr lang="ru-RU" sz="1200" b="0" dirty="0" smtClean="0">
                <a:solidFill>
                  <a:srgbClr val="002060"/>
                </a:solidFill>
              </a:rPr>
              <a:t>Министерство социальной политики Свердловской области</a:t>
            </a:r>
            <a:endParaRPr lang="ru-RU" sz="1200" b="0" dirty="0">
              <a:solidFill>
                <a:srgbClr val="002060"/>
              </a:solidFill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sz="half" idx="2"/>
          </p:nvPr>
        </p:nvSpPr>
        <p:spPr>
          <a:xfrm>
            <a:off x="250811" y="116632"/>
            <a:ext cx="3630894" cy="3312369"/>
          </a:xfrm>
        </p:spPr>
        <p:txBody>
          <a:bodyPr>
            <a:normAutofit fontScale="40000" lnSpcReduction="20000"/>
          </a:bodyPr>
          <a:lstStyle/>
          <a:p>
            <a:pPr marL="0" indent="0" algn="just">
              <a:lnSpc>
                <a:spcPct val="120000"/>
              </a:lnSpc>
              <a:buNone/>
            </a:pPr>
            <a:r>
              <a:rPr lang="ru-RU" dirty="0" smtClean="0">
                <a:solidFill>
                  <a:srgbClr val="002060"/>
                </a:solidFill>
              </a:rPr>
              <a:t>     </a:t>
            </a:r>
            <a:r>
              <a:rPr lang="ru-RU" sz="2800" dirty="0" smtClean="0">
                <a:solidFill>
                  <a:srgbClr val="002060"/>
                </a:solidFill>
              </a:rPr>
              <a:t>Комплексная реабилитация и абилитация детей-инвалидов - это  оптимальный </a:t>
            </a:r>
            <a:r>
              <a:rPr lang="ru-RU" sz="2800" dirty="0">
                <a:solidFill>
                  <a:srgbClr val="002060"/>
                </a:solidFill>
              </a:rPr>
              <a:t>набор </a:t>
            </a:r>
            <a:r>
              <a:rPr lang="ru-RU" sz="2800" dirty="0" smtClean="0">
                <a:solidFill>
                  <a:srgbClr val="002060"/>
                </a:solidFill>
              </a:rPr>
              <a:t>мероприятий, включающий: определение уровня развития ребенка; коррекционно-развивающие занятия </a:t>
            </a:r>
            <a:r>
              <a:rPr lang="ru-RU" sz="2800" dirty="0">
                <a:solidFill>
                  <a:srgbClr val="002060"/>
                </a:solidFill>
              </a:rPr>
              <a:t>и </a:t>
            </a:r>
            <a:r>
              <a:rPr lang="ru-RU" sz="2800" dirty="0" smtClean="0">
                <a:solidFill>
                  <a:srgbClr val="002060"/>
                </a:solidFill>
              </a:rPr>
              <a:t>тренинги, направленные на формирование навыков самообслуживания, общения и речи, познавательного развития, навыков  безопасного поведения, развития творческих способностей, двигательной активности, занятия адаптивной физической культурой; консультирование и информирование родителей (законных представителей) по вопросам развития и воспитания ребенка-инвалида. 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ru-RU" sz="2800" dirty="0" smtClean="0">
                <a:solidFill>
                  <a:srgbClr val="002060"/>
                </a:solidFill>
              </a:rPr>
              <a:t>Мероприятия по комплексной реабилитации и абилитации помогут ребенку легче справляться с бытовыми задачами, стать успешным в  общении, обучении.   </a:t>
            </a:r>
            <a:endParaRPr lang="ru-RU" sz="1400" dirty="0" smtClean="0">
              <a:solidFill>
                <a:srgbClr val="002060"/>
              </a:solidFill>
            </a:endParaRPr>
          </a:p>
        </p:txBody>
      </p:sp>
      <p:sp>
        <p:nvSpPr>
          <p:cNvPr id="8" name="Объект 7"/>
          <p:cNvSpPr>
            <a:spLocks noGrp="1"/>
          </p:cNvSpPr>
          <p:nvPr>
            <p:ph sz="half" idx="4"/>
          </p:nvPr>
        </p:nvSpPr>
        <p:spPr>
          <a:xfrm>
            <a:off x="4932040" y="2892071"/>
            <a:ext cx="3960440" cy="3345241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ru-RU" sz="1200" i="1" dirty="0" smtClean="0">
                <a:solidFill>
                  <a:srgbClr val="002060"/>
                </a:solidFill>
              </a:rPr>
              <a:t>Государственное </a:t>
            </a:r>
            <a:r>
              <a:rPr lang="ru-RU" sz="1200" i="1" dirty="0">
                <a:solidFill>
                  <a:srgbClr val="002060"/>
                </a:solidFill>
              </a:rPr>
              <a:t>автономное учреждение социального обслуживания Свердловской </a:t>
            </a:r>
            <a:r>
              <a:rPr lang="ru-RU" sz="1200" i="1" dirty="0" smtClean="0">
                <a:solidFill>
                  <a:srgbClr val="002060"/>
                </a:solidFill>
              </a:rPr>
              <a:t>области</a:t>
            </a:r>
            <a:endParaRPr lang="ru-RU" dirty="0" smtClean="0">
              <a:solidFill>
                <a:srgbClr val="002060"/>
              </a:solidFill>
            </a:endParaRPr>
          </a:p>
          <a:p>
            <a:pPr marL="0" indent="0" algn="ctr">
              <a:buNone/>
            </a:pPr>
            <a:r>
              <a:rPr lang="ru-RU" sz="1400" dirty="0" smtClean="0">
                <a:solidFill>
                  <a:srgbClr val="002060"/>
                </a:solidFill>
              </a:rPr>
              <a:t>«Реабилитационный центр для детей и подростков с ограниченными возможностями «Талисман» </a:t>
            </a:r>
          </a:p>
          <a:p>
            <a:pPr marL="0" indent="0" algn="ctr">
              <a:buNone/>
            </a:pPr>
            <a:r>
              <a:rPr lang="ru-RU" sz="1400" dirty="0" smtClean="0">
                <a:solidFill>
                  <a:srgbClr val="002060"/>
                </a:solidFill>
              </a:rPr>
              <a:t>города Екатеринбурга»</a:t>
            </a:r>
          </a:p>
          <a:p>
            <a:pPr marL="0" indent="0">
              <a:buNone/>
            </a:pPr>
            <a:endParaRPr lang="ru-RU" sz="1100" i="1" dirty="0" smtClean="0">
              <a:solidFill>
                <a:srgbClr val="002060"/>
              </a:solidFill>
              <a:latin typeface="+mj-lt"/>
            </a:endParaRPr>
          </a:p>
          <a:p>
            <a:pPr marL="0" indent="0">
              <a:buNone/>
            </a:pPr>
            <a:endParaRPr lang="ru-RU" sz="1100" i="1" dirty="0">
              <a:solidFill>
                <a:srgbClr val="002060"/>
              </a:solidFill>
              <a:latin typeface="+mj-lt"/>
            </a:endParaRPr>
          </a:p>
          <a:p>
            <a:pPr marL="0" indent="0">
              <a:buNone/>
            </a:pPr>
            <a:endParaRPr lang="ru-RU" sz="1100" i="1" dirty="0" smtClean="0">
              <a:solidFill>
                <a:srgbClr val="002060"/>
              </a:solidFill>
              <a:latin typeface="+mj-lt"/>
            </a:endParaRPr>
          </a:p>
          <a:p>
            <a:pPr marL="0" indent="0">
              <a:buNone/>
            </a:pPr>
            <a:endParaRPr lang="ru-RU" sz="1100" i="1" dirty="0" smtClean="0">
              <a:solidFill>
                <a:srgbClr val="002060"/>
              </a:solidFill>
              <a:latin typeface="+mj-lt"/>
            </a:endParaRPr>
          </a:p>
          <a:p>
            <a:pPr marL="0" indent="0">
              <a:buNone/>
            </a:pPr>
            <a:endParaRPr lang="ru-RU" sz="1100" i="1" dirty="0" smtClean="0">
              <a:solidFill>
                <a:srgbClr val="002060"/>
              </a:solidFill>
              <a:latin typeface="+mj-lt"/>
            </a:endParaRPr>
          </a:p>
          <a:p>
            <a:pPr marL="0" indent="0">
              <a:buNone/>
            </a:pPr>
            <a:r>
              <a:rPr lang="ru-RU" sz="1100" i="1" dirty="0" smtClean="0">
                <a:solidFill>
                  <a:srgbClr val="002060"/>
                </a:solidFill>
                <a:latin typeface="+mj-lt"/>
              </a:rPr>
              <a:t>Подробная информация об учреждении</a:t>
            </a:r>
            <a:r>
              <a:rPr lang="ru-RU" sz="1100" dirty="0" smtClean="0">
                <a:solidFill>
                  <a:srgbClr val="002060"/>
                </a:solidFill>
                <a:latin typeface="+mj-lt"/>
              </a:rPr>
              <a:t>:</a:t>
            </a:r>
            <a:r>
              <a:rPr lang="ru-RU" sz="1100" i="1" dirty="0" smtClean="0">
                <a:solidFill>
                  <a:srgbClr val="002060"/>
                </a:solidFill>
                <a:latin typeface="+mj-lt"/>
                <a:cs typeface="Calibri" pitchFamily="34" charset="0"/>
                <a:hlinkClick r:id="rId2"/>
              </a:rPr>
              <a:t>  </a:t>
            </a:r>
            <a:r>
              <a:rPr lang="en-US" sz="1100" i="1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  <a:hlinkClick r:id="rId2"/>
              </a:rPr>
              <a:t>http</a:t>
            </a:r>
            <a:r>
              <a:rPr lang="en-US" sz="1100" i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  <a:hlinkClick r:id="rId2"/>
              </a:rPr>
              <a:t>://zabota033.msp.midural.ru</a:t>
            </a:r>
            <a:r>
              <a:rPr lang="en-US" sz="1100" i="1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  <a:hlinkClick r:id="rId2"/>
              </a:rPr>
              <a:t>/</a:t>
            </a:r>
            <a:endParaRPr lang="ru-RU" sz="1100" i="1" dirty="0" smtClean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ru-RU" sz="1100" i="1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Взаимодействие со специалистами учреждения осуществляется:</a:t>
            </a:r>
          </a:p>
          <a:p>
            <a:pPr>
              <a:buClr>
                <a:srgbClr val="002060"/>
              </a:buClr>
              <a:buFont typeface="Wingdings" panose="05000000000000000000" pitchFamily="2" charset="2"/>
              <a:buChar char="Ø"/>
            </a:pPr>
            <a:r>
              <a:rPr lang="ru-RU" sz="1100" i="1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по телефону   </a:t>
            </a:r>
            <a:r>
              <a:rPr lang="ru-RU" sz="1100" dirty="0" smtClean="0">
                <a:solidFill>
                  <a:srgbClr val="002060"/>
                </a:solidFill>
                <a:cs typeface="Calibri" pitchFamily="34" charset="0"/>
              </a:rPr>
              <a:t>(</a:t>
            </a:r>
            <a:r>
              <a:rPr lang="ru-RU" sz="1100" dirty="0">
                <a:solidFill>
                  <a:srgbClr val="002060"/>
                </a:solidFill>
                <a:cs typeface="Calibri" pitchFamily="34" charset="0"/>
              </a:rPr>
              <a:t>343) </a:t>
            </a:r>
            <a:r>
              <a:rPr lang="ru-RU" sz="1100" dirty="0" smtClean="0">
                <a:solidFill>
                  <a:srgbClr val="002060"/>
                </a:solidFill>
                <a:cs typeface="Calibri" pitchFamily="34" charset="0"/>
              </a:rPr>
              <a:t>258-10-70</a:t>
            </a:r>
          </a:p>
          <a:p>
            <a:pPr>
              <a:buClr>
                <a:srgbClr val="002060"/>
              </a:buClr>
              <a:buFont typeface="Wingdings" panose="05000000000000000000" pitchFamily="2" charset="2"/>
              <a:buChar char="Ø"/>
            </a:pPr>
            <a:r>
              <a:rPr lang="ru-RU" sz="1100" dirty="0" smtClean="0">
                <a:solidFill>
                  <a:srgbClr val="002060"/>
                </a:solidFill>
                <a:latin typeface="+mj-lt"/>
                <a:cs typeface="Calibri" pitchFamily="34" charset="0"/>
              </a:rPr>
              <a:t>через отправление обращения на адрес электронной почты</a:t>
            </a:r>
            <a:r>
              <a:rPr lang="en-US" sz="1100" dirty="0" smtClean="0">
                <a:solidFill>
                  <a:srgbClr val="002060"/>
                </a:solidFill>
                <a:latin typeface="+mj-lt"/>
                <a:cs typeface="Calibri" pitchFamily="34" charset="0"/>
              </a:rPr>
              <a:t>: </a:t>
            </a:r>
            <a:r>
              <a:rPr lang="en-US" sz="1100" i="1" u="sng" dirty="0">
                <a:latin typeface="Calibri" panose="020F0502020204030204" pitchFamily="34" charset="0"/>
                <a:cs typeface="Calibri" panose="020F0502020204030204" pitchFamily="34" charset="0"/>
                <a:hlinkClick r:id="rId3"/>
              </a:rPr>
              <a:t>pptalisman@mail.ru</a:t>
            </a:r>
            <a:endParaRPr lang="ru-RU" sz="1100" i="1" u="sng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Clr>
                <a:srgbClr val="002060"/>
              </a:buClr>
              <a:buFont typeface="Wingdings" panose="05000000000000000000" pitchFamily="2" charset="2"/>
              <a:buChar char="Ø"/>
            </a:pPr>
            <a:endParaRPr lang="ru-RU" sz="1100" dirty="0" smtClean="0">
              <a:solidFill>
                <a:srgbClr val="002060"/>
              </a:solidFill>
              <a:cs typeface="Calibri" pitchFamily="34" charset="0"/>
            </a:endParaRPr>
          </a:p>
          <a:p>
            <a:pPr>
              <a:buClr>
                <a:srgbClr val="002060"/>
              </a:buClr>
              <a:buFont typeface="Wingdings" panose="05000000000000000000" pitchFamily="2" charset="2"/>
              <a:buChar char="Ø"/>
            </a:pPr>
            <a:endParaRPr lang="ru-RU" sz="1100" i="1" dirty="0" smtClean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ctr">
              <a:buNone/>
            </a:pPr>
            <a:endParaRPr lang="en-US" sz="1100" i="1" dirty="0">
              <a:solidFill>
                <a:srgbClr val="002060"/>
              </a:solidFill>
            </a:endParaRPr>
          </a:p>
          <a:p>
            <a:pPr marL="0" indent="0" algn="ctr">
              <a:buNone/>
            </a:pPr>
            <a:endParaRPr lang="ru-RU" sz="1600" dirty="0" smtClean="0">
              <a:solidFill>
                <a:srgbClr val="002060"/>
              </a:solidFill>
            </a:endParaRPr>
          </a:p>
          <a:p>
            <a:pPr marL="0" indent="0" algn="ctr">
              <a:buNone/>
            </a:pPr>
            <a:endParaRPr lang="ru-RU" sz="1600" dirty="0">
              <a:solidFill>
                <a:srgbClr val="002060"/>
              </a:solidFill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188640"/>
            <a:ext cx="648072" cy="4320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1052736"/>
            <a:ext cx="1476164" cy="16045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3131" y="4838399"/>
            <a:ext cx="1444110" cy="13751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5532" y="3182455"/>
            <a:ext cx="1470654" cy="12241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21160" y="3267268"/>
            <a:ext cx="2177490" cy="29700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dirty="0" smtClean="0">
                <a:solidFill>
                  <a:srgbClr val="002060"/>
                </a:solidFill>
              </a:rPr>
              <a:t>Специалисты учреждения  </a:t>
            </a:r>
            <a:r>
              <a:rPr lang="ru-RU" sz="1100" dirty="0">
                <a:solidFill>
                  <a:srgbClr val="002060"/>
                </a:solidFill>
              </a:rPr>
              <a:t>в </a:t>
            </a:r>
            <a:r>
              <a:rPr lang="ru-RU" sz="1100" dirty="0" smtClean="0">
                <a:solidFill>
                  <a:srgbClr val="002060"/>
                </a:solidFill>
              </a:rPr>
              <a:t>  работе с детьми –инвалидами  </a:t>
            </a:r>
            <a:r>
              <a:rPr lang="ru-RU" sz="1100" dirty="0">
                <a:solidFill>
                  <a:srgbClr val="002060"/>
                </a:solidFill>
              </a:rPr>
              <a:t>используют современные </a:t>
            </a:r>
            <a:r>
              <a:rPr lang="ru-RU" sz="1100" dirty="0" smtClean="0">
                <a:solidFill>
                  <a:srgbClr val="002060"/>
                </a:solidFill>
              </a:rPr>
              <a:t>технологии и </a:t>
            </a:r>
            <a:r>
              <a:rPr lang="ru-RU" sz="1100" dirty="0">
                <a:solidFill>
                  <a:srgbClr val="002060"/>
                </a:solidFill>
              </a:rPr>
              <a:t>методы </a:t>
            </a:r>
            <a:r>
              <a:rPr lang="ru-RU" sz="1100" dirty="0" smtClean="0">
                <a:solidFill>
                  <a:srgbClr val="002060"/>
                </a:solidFill>
              </a:rPr>
              <a:t>реабилитации </a:t>
            </a:r>
            <a:r>
              <a:rPr lang="ru-RU" sz="1100" dirty="0">
                <a:solidFill>
                  <a:srgbClr val="002060"/>
                </a:solidFill>
              </a:rPr>
              <a:t>и </a:t>
            </a:r>
            <a:r>
              <a:rPr lang="ru-RU" sz="1100" dirty="0" smtClean="0">
                <a:solidFill>
                  <a:srgbClr val="002060"/>
                </a:solidFill>
              </a:rPr>
              <a:t>абилитации, в том числе: 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ru-RU" sz="1100" dirty="0" smtClean="0">
                <a:solidFill>
                  <a:srgbClr val="002060"/>
                </a:solidFill>
              </a:rPr>
              <a:t>нейрокоррекцию;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ru-RU" sz="1100" dirty="0" smtClean="0">
                <a:solidFill>
                  <a:srgbClr val="002060"/>
                </a:solidFill>
              </a:rPr>
              <a:t>сенсорную интеграцию;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ru-RU" sz="1100" dirty="0" smtClean="0">
                <a:solidFill>
                  <a:srgbClr val="002060"/>
                </a:solidFill>
              </a:rPr>
              <a:t>методы психолого-педагогической коррекции поведения;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ru-RU" sz="1100" dirty="0" smtClean="0">
                <a:solidFill>
                  <a:srgbClr val="002060"/>
                </a:solidFill>
              </a:rPr>
              <a:t>эрготерапию;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ru-RU" sz="1100" dirty="0" smtClean="0">
                <a:solidFill>
                  <a:srgbClr val="002060"/>
                </a:solidFill>
              </a:rPr>
              <a:t>арт-терапию;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ru-RU" sz="1100" dirty="0" smtClean="0">
                <a:solidFill>
                  <a:srgbClr val="002060"/>
                </a:solidFill>
              </a:rPr>
              <a:t>механотерапию;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ru-RU" sz="1100" dirty="0" smtClean="0">
                <a:solidFill>
                  <a:srgbClr val="002060"/>
                </a:solidFill>
              </a:rPr>
              <a:t>БОС-технологии;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ru-RU" sz="1100" dirty="0" smtClean="0">
                <a:solidFill>
                  <a:srgbClr val="002060"/>
                </a:solidFill>
              </a:rPr>
              <a:t>технологию профориентации.</a:t>
            </a:r>
            <a:endParaRPr lang="ru-RU" sz="1100" dirty="0"/>
          </a:p>
        </p:txBody>
      </p:sp>
    </p:spTree>
    <p:extLst>
      <p:ext uri="{BB962C8B-B14F-4D97-AF65-F5344CB8AC3E}">
        <p14:creationId xmlns:p14="http://schemas.microsoft.com/office/powerpoint/2010/main" val="2553927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10"/>
          <p:cNvSpPr>
            <a:spLocks noGrp="1"/>
          </p:cNvSpPr>
          <p:nvPr>
            <p:ph type="title"/>
          </p:nvPr>
        </p:nvSpPr>
        <p:spPr>
          <a:xfrm>
            <a:off x="2530187" y="3065205"/>
            <a:ext cx="1639933" cy="72999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1200" dirty="0" smtClean="0">
                <a:solidFill>
                  <a:srgbClr val="002060"/>
                </a:solidFill>
              </a:rPr>
              <a:t/>
            </a:r>
            <a:br>
              <a:rPr lang="ru-RU" sz="1200" dirty="0" smtClean="0">
                <a:solidFill>
                  <a:srgbClr val="002060"/>
                </a:solidFill>
              </a:rPr>
            </a:br>
            <a:r>
              <a:rPr lang="en-US" sz="1200" dirty="0" smtClean="0">
                <a:solidFill>
                  <a:srgbClr val="002060"/>
                </a:solidFill>
              </a:rPr>
              <a:t/>
            </a:r>
            <a:br>
              <a:rPr lang="en-US" sz="1200" dirty="0" smtClean="0">
                <a:solidFill>
                  <a:srgbClr val="002060"/>
                </a:solidFill>
              </a:rPr>
            </a:br>
            <a:r>
              <a:rPr lang="ru-RU" sz="1200" dirty="0" smtClean="0"/>
              <a:t/>
            </a:r>
            <a:br>
              <a:rPr lang="ru-RU" sz="1200" dirty="0" smtClean="0"/>
            </a:br>
            <a:r>
              <a:rPr lang="ru-RU" sz="1200" dirty="0" smtClean="0"/>
              <a:t/>
            </a:r>
            <a:br>
              <a:rPr lang="ru-RU" sz="1200" dirty="0" smtClean="0"/>
            </a:br>
            <a:r>
              <a:rPr lang="ru-RU" sz="1200" dirty="0"/>
              <a:t/>
            </a:r>
            <a:br>
              <a:rPr lang="ru-RU" sz="1200" dirty="0"/>
            </a:br>
            <a:r>
              <a:rPr lang="ru-RU" sz="1200" dirty="0" smtClean="0"/>
              <a:t/>
            </a:r>
            <a:br>
              <a:rPr lang="ru-RU" sz="1200" dirty="0" smtClean="0"/>
            </a:br>
            <a:r>
              <a:rPr lang="ru-RU" sz="1200" dirty="0" smtClean="0">
                <a:solidFill>
                  <a:srgbClr val="002060"/>
                </a:solidFill>
                <a:latin typeface="+mn-lt"/>
              </a:rPr>
              <a:t>Автобусы  </a:t>
            </a:r>
            <a:r>
              <a:rPr lang="ru-RU" sz="1200" dirty="0">
                <a:solidFill>
                  <a:srgbClr val="002060"/>
                </a:solidFill>
                <a:latin typeface="+mn-lt"/>
              </a:rPr>
              <a:t>38, </a:t>
            </a:r>
            <a:r>
              <a:rPr lang="ru-RU" sz="1200" dirty="0" smtClean="0">
                <a:solidFill>
                  <a:srgbClr val="002060"/>
                </a:solidFill>
                <a:latin typeface="+mn-lt"/>
              </a:rPr>
              <a:t>083 </a:t>
            </a:r>
            <a:r>
              <a:rPr lang="ru-RU" sz="1200" dirty="0">
                <a:solidFill>
                  <a:srgbClr val="002060"/>
                </a:solidFill>
                <a:latin typeface="+mn-lt"/>
              </a:rPr>
              <a:t/>
            </a:r>
            <a:br>
              <a:rPr lang="ru-RU" sz="1200" dirty="0">
                <a:solidFill>
                  <a:srgbClr val="002060"/>
                </a:solidFill>
                <a:latin typeface="+mn-lt"/>
              </a:rPr>
            </a:br>
            <a:r>
              <a:rPr lang="ru-RU" sz="1200" dirty="0">
                <a:solidFill>
                  <a:srgbClr val="002060"/>
                </a:solidFill>
                <a:latin typeface="+mn-lt"/>
              </a:rPr>
              <a:t>остановка транспорта</a:t>
            </a:r>
            <a:br>
              <a:rPr lang="ru-RU" sz="1200" dirty="0">
                <a:solidFill>
                  <a:srgbClr val="002060"/>
                </a:solidFill>
                <a:latin typeface="+mn-lt"/>
              </a:rPr>
            </a:br>
            <a:r>
              <a:rPr lang="ru-RU" sz="1200" dirty="0">
                <a:solidFill>
                  <a:srgbClr val="002060"/>
                </a:solidFill>
                <a:latin typeface="+mn-lt"/>
              </a:rPr>
              <a:t> «Детская поликлиника</a:t>
            </a:r>
            <a:endParaRPr lang="ru-RU" sz="12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30600" y="1104327"/>
            <a:ext cx="4176463" cy="479820"/>
          </a:xfrm>
        </p:spPr>
        <p:txBody>
          <a:bodyPr>
            <a:normAutofit fontScale="77500" lnSpcReduction="20000"/>
          </a:bodyPr>
          <a:lstStyle/>
          <a:p>
            <a:pPr algn="ctr"/>
            <a:r>
              <a:rPr lang="ru-RU" sz="1700" i="1" dirty="0" smtClean="0">
                <a:solidFill>
                  <a:srgbClr val="002060"/>
                </a:solidFill>
              </a:rPr>
              <a:t>Как до нас добраться?</a:t>
            </a:r>
          </a:p>
          <a:p>
            <a:pPr algn="ctr"/>
            <a:r>
              <a:rPr lang="ru-RU" sz="1600" dirty="0" smtClean="0">
                <a:solidFill>
                  <a:srgbClr val="00B050"/>
                </a:solidFill>
              </a:rPr>
              <a:t>От Южного автовокзала</a:t>
            </a:r>
            <a:endParaRPr lang="ru-RU" sz="1600" dirty="0">
              <a:solidFill>
                <a:srgbClr val="00B050"/>
              </a:solidFill>
            </a:endParaRPr>
          </a:p>
        </p:txBody>
      </p:sp>
      <p:sp>
        <p:nvSpPr>
          <p:cNvPr id="12" name="Текст 11"/>
          <p:cNvSpPr>
            <a:spLocks noGrp="1"/>
          </p:cNvSpPr>
          <p:nvPr>
            <p:ph type="body" sz="half" idx="3"/>
          </p:nvPr>
        </p:nvSpPr>
        <p:spPr>
          <a:xfrm>
            <a:off x="4644009" y="260648"/>
            <a:ext cx="4182730" cy="6480720"/>
          </a:xfrm>
        </p:spPr>
        <p:txBody>
          <a:bodyPr>
            <a:normAutofit fontScale="47500" lnSpcReduction="20000"/>
          </a:bodyPr>
          <a:lstStyle/>
          <a:p>
            <a:pPr algn="just">
              <a:lnSpc>
                <a:spcPct val="120000"/>
              </a:lnSpc>
            </a:pPr>
            <a:r>
              <a:rPr lang="ru-RU" dirty="0">
                <a:solidFill>
                  <a:srgbClr val="002060"/>
                </a:solidFill>
              </a:rPr>
              <a:t>Категория обслуживаемых </a:t>
            </a:r>
            <a:r>
              <a:rPr lang="ru-RU" dirty="0" smtClean="0">
                <a:solidFill>
                  <a:srgbClr val="002060"/>
                </a:solidFill>
              </a:rPr>
              <a:t>детей :</a:t>
            </a:r>
            <a:endParaRPr lang="ru-RU" dirty="0">
              <a:solidFill>
                <a:srgbClr val="002060"/>
              </a:solidFill>
            </a:endParaRPr>
          </a:p>
          <a:p>
            <a:pPr marL="285750" indent="-285750" algn="just">
              <a:lnSpc>
                <a:spcPct val="120000"/>
              </a:lnSpc>
              <a:buClr>
                <a:srgbClr val="002060"/>
              </a:buClr>
              <a:buFont typeface="Wingdings" panose="05000000000000000000" pitchFamily="2" charset="2"/>
              <a:buChar char="Ø"/>
            </a:pPr>
            <a:r>
              <a:rPr lang="ru-RU" b="0" dirty="0">
                <a:solidFill>
                  <a:srgbClr val="002060"/>
                </a:solidFill>
              </a:rPr>
              <a:t>дети-инвалиды  в возрасте от 4 до 17 лет включительно, с впервые установленной инвалидностью, наличием электронного </a:t>
            </a:r>
            <a:r>
              <a:rPr lang="ru-RU" b="0" dirty="0" smtClean="0">
                <a:solidFill>
                  <a:srgbClr val="002060"/>
                </a:solidFill>
              </a:rPr>
              <a:t>сертификата; </a:t>
            </a:r>
          </a:p>
          <a:p>
            <a:pPr marL="285750" indent="-285750" algn="just">
              <a:lnSpc>
                <a:spcPct val="120000"/>
              </a:lnSpc>
              <a:buClr>
                <a:srgbClr val="002060"/>
              </a:buClr>
              <a:buFont typeface="Wingdings" panose="05000000000000000000" pitchFamily="2" charset="2"/>
              <a:buChar char="Ø"/>
            </a:pPr>
            <a:r>
              <a:rPr lang="ru-RU" b="0" dirty="0" smtClean="0">
                <a:solidFill>
                  <a:srgbClr val="002060"/>
                </a:solidFill>
              </a:rPr>
              <a:t>дети-инвалиды, проживающие </a:t>
            </a:r>
            <a:r>
              <a:rPr lang="ru-RU" b="0" dirty="0">
                <a:solidFill>
                  <a:srgbClr val="002060"/>
                </a:solidFill>
              </a:rPr>
              <a:t>на территории Свердловской </a:t>
            </a:r>
            <a:r>
              <a:rPr lang="ru-RU" b="0" dirty="0" smtClean="0">
                <a:solidFill>
                  <a:srgbClr val="002060"/>
                </a:solidFill>
              </a:rPr>
              <a:t>области.</a:t>
            </a:r>
            <a:endParaRPr lang="ru-RU" b="0" dirty="0">
              <a:solidFill>
                <a:srgbClr val="002060"/>
              </a:solidFill>
            </a:endParaRPr>
          </a:p>
          <a:p>
            <a:pPr algn="just">
              <a:lnSpc>
                <a:spcPct val="120000"/>
              </a:lnSpc>
              <a:buClr>
                <a:srgbClr val="002060"/>
              </a:buClr>
            </a:pPr>
            <a:r>
              <a:rPr lang="ru-RU" dirty="0" smtClean="0">
                <a:solidFill>
                  <a:srgbClr val="002060"/>
                </a:solidFill>
              </a:rPr>
              <a:t>Форма </a:t>
            </a:r>
            <a:r>
              <a:rPr lang="ru-RU" dirty="0">
                <a:solidFill>
                  <a:srgbClr val="002060"/>
                </a:solidFill>
              </a:rPr>
              <a:t>обслуживания</a:t>
            </a:r>
            <a:r>
              <a:rPr lang="ru-RU" b="0" dirty="0">
                <a:solidFill>
                  <a:srgbClr val="002060"/>
                </a:solidFill>
              </a:rPr>
              <a:t>: полустационарные условия  с предоставлением двухразового питания  </a:t>
            </a:r>
          </a:p>
          <a:p>
            <a:pPr algn="just">
              <a:lnSpc>
                <a:spcPct val="120000"/>
              </a:lnSpc>
            </a:pPr>
            <a:r>
              <a:rPr lang="ru-RU" dirty="0">
                <a:solidFill>
                  <a:srgbClr val="002060"/>
                </a:solidFill>
              </a:rPr>
              <a:t>Направления комплексной реабилитации и абилитации:</a:t>
            </a:r>
          </a:p>
          <a:p>
            <a:pPr marL="285750" indent="-285750" algn="just">
              <a:lnSpc>
                <a:spcPct val="120000"/>
              </a:lnSpc>
              <a:buClr>
                <a:srgbClr val="002060"/>
              </a:buClr>
              <a:buFont typeface="Wingdings" panose="05000000000000000000" pitchFamily="2" charset="2"/>
              <a:buChar char="Ø"/>
            </a:pPr>
            <a:r>
              <a:rPr lang="ru-RU" b="0" dirty="0">
                <a:solidFill>
                  <a:srgbClr val="002060"/>
                </a:solidFill>
              </a:rPr>
              <a:t>социально-бытовая реабилитация и абилитация; </a:t>
            </a:r>
          </a:p>
          <a:p>
            <a:pPr marL="285750" indent="-285750" algn="just">
              <a:lnSpc>
                <a:spcPct val="120000"/>
              </a:lnSpc>
              <a:buClr>
                <a:srgbClr val="002060"/>
              </a:buClr>
              <a:buFont typeface="Wingdings" panose="05000000000000000000" pitchFamily="2" charset="2"/>
              <a:buChar char="Ø"/>
            </a:pPr>
            <a:r>
              <a:rPr lang="ru-RU" b="0" dirty="0">
                <a:solidFill>
                  <a:srgbClr val="002060"/>
                </a:solidFill>
              </a:rPr>
              <a:t>социально-средовая реабилитация и абилитация;</a:t>
            </a:r>
          </a:p>
          <a:p>
            <a:pPr marL="285750" indent="-285750" algn="just">
              <a:lnSpc>
                <a:spcPct val="120000"/>
              </a:lnSpc>
              <a:buClr>
                <a:srgbClr val="002060"/>
              </a:buClr>
              <a:buFont typeface="Wingdings" panose="05000000000000000000" pitchFamily="2" charset="2"/>
              <a:buChar char="Ø"/>
            </a:pPr>
            <a:r>
              <a:rPr lang="ru-RU" b="0" dirty="0">
                <a:solidFill>
                  <a:srgbClr val="002060"/>
                </a:solidFill>
              </a:rPr>
              <a:t>социально-педагогическая реабилитация и абилитация;</a:t>
            </a:r>
          </a:p>
          <a:p>
            <a:pPr marL="285750" indent="-285750" algn="just">
              <a:lnSpc>
                <a:spcPct val="120000"/>
              </a:lnSpc>
              <a:buClr>
                <a:srgbClr val="002060"/>
              </a:buClr>
              <a:buFont typeface="Wingdings" panose="05000000000000000000" pitchFamily="2" charset="2"/>
              <a:buChar char="Ø"/>
            </a:pPr>
            <a:r>
              <a:rPr lang="ru-RU" b="0" dirty="0">
                <a:solidFill>
                  <a:srgbClr val="002060"/>
                </a:solidFill>
              </a:rPr>
              <a:t>социально-психологическая реабилитация и абилитация;</a:t>
            </a:r>
          </a:p>
          <a:p>
            <a:pPr marL="285750" indent="-285750" algn="just">
              <a:lnSpc>
                <a:spcPct val="120000"/>
              </a:lnSpc>
              <a:buClr>
                <a:srgbClr val="002060"/>
              </a:buClr>
              <a:buFont typeface="Wingdings" panose="05000000000000000000" pitchFamily="2" charset="2"/>
              <a:buChar char="Ø"/>
            </a:pPr>
            <a:r>
              <a:rPr lang="ru-RU" b="0" dirty="0">
                <a:solidFill>
                  <a:srgbClr val="002060"/>
                </a:solidFill>
              </a:rPr>
              <a:t>социокультурная реабилитация и абилитация; </a:t>
            </a:r>
          </a:p>
          <a:p>
            <a:pPr marL="285750" indent="-285750" algn="just">
              <a:lnSpc>
                <a:spcPct val="120000"/>
              </a:lnSpc>
              <a:buClr>
                <a:srgbClr val="002060"/>
              </a:buClr>
              <a:buFont typeface="Wingdings" panose="05000000000000000000" pitchFamily="2" charset="2"/>
              <a:buChar char="Ø"/>
            </a:pPr>
            <a:r>
              <a:rPr lang="ru-RU" b="0" dirty="0">
                <a:solidFill>
                  <a:srgbClr val="002060"/>
                </a:solidFill>
              </a:rPr>
              <a:t>профессиональная ориентация; </a:t>
            </a:r>
          </a:p>
          <a:p>
            <a:pPr marL="285750" indent="-285750" algn="just">
              <a:lnSpc>
                <a:spcPct val="120000"/>
              </a:lnSpc>
              <a:buClr>
                <a:srgbClr val="002060"/>
              </a:buClr>
              <a:buFont typeface="Wingdings" panose="05000000000000000000" pitchFamily="2" charset="2"/>
              <a:buChar char="Ø"/>
            </a:pPr>
            <a:r>
              <a:rPr lang="ru-RU" b="0" dirty="0">
                <a:solidFill>
                  <a:srgbClr val="002060"/>
                </a:solidFill>
              </a:rPr>
              <a:t>формирование мотивации к ведению здорового образа жизни, занятиям адаптивной физической культурой и адаптивным спортом. </a:t>
            </a:r>
          </a:p>
          <a:p>
            <a:pPr algn="just">
              <a:lnSpc>
                <a:spcPct val="120000"/>
              </a:lnSpc>
            </a:pPr>
            <a:r>
              <a:rPr lang="ru-RU" dirty="0">
                <a:solidFill>
                  <a:srgbClr val="002060"/>
                </a:solidFill>
              </a:rPr>
              <a:t>Специалисты учреждения</a:t>
            </a:r>
            <a:r>
              <a:rPr lang="ru-RU" b="0" dirty="0">
                <a:solidFill>
                  <a:srgbClr val="002060"/>
                </a:solidFill>
              </a:rPr>
              <a:t>, участвующие в проведении мероприятий по комплексной реабилитации и абилитации  :</a:t>
            </a:r>
          </a:p>
          <a:p>
            <a:pPr marL="285750" indent="-285750" algn="just">
              <a:lnSpc>
                <a:spcPct val="120000"/>
              </a:lnSpc>
              <a:buClr>
                <a:srgbClr val="002060"/>
              </a:buClr>
              <a:buFont typeface="Wingdings" panose="05000000000000000000" pitchFamily="2" charset="2"/>
              <a:buChar char="Ø"/>
            </a:pPr>
            <a:r>
              <a:rPr lang="ru-RU" b="0" dirty="0">
                <a:solidFill>
                  <a:srgbClr val="002060"/>
                </a:solidFill>
              </a:rPr>
              <a:t>врач-специалист (невролог, психиатр, педиатр, АФК);</a:t>
            </a:r>
          </a:p>
          <a:p>
            <a:pPr marL="285750" indent="-285750" algn="just">
              <a:lnSpc>
                <a:spcPct val="120000"/>
              </a:lnSpc>
              <a:buClr>
                <a:srgbClr val="002060"/>
              </a:buClr>
              <a:buFont typeface="Wingdings" panose="05000000000000000000" pitchFamily="2" charset="2"/>
              <a:buChar char="Ø"/>
            </a:pPr>
            <a:r>
              <a:rPr lang="ru-RU" b="0" dirty="0">
                <a:solidFill>
                  <a:srgbClr val="002060"/>
                </a:solidFill>
              </a:rPr>
              <a:t>логопед;</a:t>
            </a:r>
          </a:p>
          <a:p>
            <a:pPr marL="285750" indent="-285750" algn="just">
              <a:lnSpc>
                <a:spcPct val="120000"/>
              </a:lnSpc>
              <a:buClr>
                <a:srgbClr val="002060"/>
              </a:buClr>
              <a:buFont typeface="Wingdings" panose="05000000000000000000" pitchFamily="2" charset="2"/>
              <a:buChar char="Ø"/>
            </a:pPr>
            <a:r>
              <a:rPr lang="ru-RU" b="0" dirty="0">
                <a:solidFill>
                  <a:srgbClr val="002060"/>
                </a:solidFill>
              </a:rPr>
              <a:t>педагог-психолог;</a:t>
            </a:r>
          </a:p>
          <a:p>
            <a:pPr marL="285750" indent="-285750" algn="just">
              <a:lnSpc>
                <a:spcPct val="120000"/>
              </a:lnSpc>
              <a:buClr>
                <a:srgbClr val="002060"/>
              </a:buClr>
              <a:buFont typeface="Wingdings" panose="05000000000000000000" pitchFamily="2" charset="2"/>
              <a:buChar char="Ø"/>
            </a:pPr>
            <a:r>
              <a:rPr lang="ru-RU" b="0" dirty="0">
                <a:solidFill>
                  <a:srgbClr val="002060"/>
                </a:solidFill>
              </a:rPr>
              <a:t>социальный педагог;</a:t>
            </a:r>
          </a:p>
          <a:p>
            <a:pPr marL="285750" indent="-285750" algn="just">
              <a:lnSpc>
                <a:spcPct val="120000"/>
              </a:lnSpc>
              <a:buClr>
                <a:srgbClr val="002060"/>
              </a:buClr>
              <a:buFont typeface="Wingdings" panose="05000000000000000000" pitchFamily="2" charset="2"/>
              <a:buChar char="Ø"/>
            </a:pPr>
            <a:r>
              <a:rPr lang="ru-RU" b="0" dirty="0">
                <a:solidFill>
                  <a:srgbClr val="002060"/>
                </a:solidFill>
              </a:rPr>
              <a:t>инструктор по адаптивной физической культуре;</a:t>
            </a:r>
          </a:p>
          <a:p>
            <a:pPr marL="285750" indent="-285750" algn="just">
              <a:lnSpc>
                <a:spcPct val="120000"/>
              </a:lnSpc>
              <a:buClr>
                <a:srgbClr val="002060"/>
              </a:buClr>
              <a:buFont typeface="Wingdings" panose="05000000000000000000" pitchFamily="2" charset="2"/>
              <a:buChar char="Ø"/>
            </a:pPr>
            <a:r>
              <a:rPr lang="ru-RU" b="0" dirty="0">
                <a:solidFill>
                  <a:srgbClr val="002060"/>
                </a:solidFill>
              </a:rPr>
              <a:t>специалист по социальной работе;</a:t>
            </a:r>
          </a:p>
          <a:p>
            <a:pPr marL="285750" indent="-285750" algn="just">
              <a:lnSpc>
                <a:spcPct val="120000"/>
              </a:lnSpc>
              <a:buClr>
                <a:srgbClr val="002060"/>
              </a:buClr>
              <a:buFont typeface="Wingdings" panose="05000000000000000000" pitchFamily="2" charset="2"/>
              <a:buChar char="Ø"/>
            </a:pPr>
            <a:r>
              <a:rPr lang="ru-RU" b="0" dirty="0">
                <a:solidFill>
                  <a:srgbClr val="002060"/>
                </a:solidFill>
              </a:rPr>
              <a:t>специалист по социальной реабилитации.</a:t>
            </a:r>
          </a:p>
          <a:p>
            <a:pPr algn="just">
              <a:lnSpc>
                <a:spcPct val="160000"/>
              </a:lnSpc>
            </a:pPr>
            <a:endParaRPr lang="ru-RU" sz="1200" b="0" dirty="0" smtClean="0">
              <a:solidFill>
                <a:srgbClr val="002060"/>
              </a:solidFill>
            </a:endParaRPr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760" y="1677551"/>
            <a:ext cx="1656184" cy="1387654"/>
          </a:xfrm>
        </p:spPr>
      </p:pic>
      <p:pic>
        <p:nvPicPr>
          <p:cNvPr id="15" name="Объект 14"/>
          <p:cNvPicPr>
            <a:picLocks noGrp="1" noChangeAspect="1"/>
          </p:cNvPicPr>
          <p:nvPr>
            <p:ph sz="half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760" y="4125872"/>
            <a:ext cx="1656185" cy="1463368"/>
          </a:xfrm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5394" y="3156188"/>
            <a:ext cx="792088" cy="5718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9" name="Текст 11"/>
          <p:cNvSpPr txBox="1">
            <a:spLocks/>
          </p:cNvSpPr>
          <p:nvPr/>
        </p:nvSpPr>
        <p:spPr>
          <a:xfrm>
            <a:off x="4644008" y="1556792"/>
            <a:ext cx="4041775" cy="63976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0365" y="5737943"/>
            <a:ext cx="648072" cy="5760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2" name="TextBox 21"/>
          <p:cNvSpPr txBox="1"/>
          <p:nvPr/>
        </p:nvSpPr>
        <p:spPr>
          <a:xfrm>
            <a:off x="2497626" y="5694436"/>
            <a:ext cx="1639933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100" dirty="0" smtClean="0">
                <a:solidFill>
                  <a:srgbClr val="002060"/>
                </a:solidFill>
              </a:rPr>
              <a:t>Троллейбус  №1  остановка транспорта «Детская поликлиника» </a:t>
            </a:r>
            <a:endParaRPr lang="ru-RU" sz="1100" dirty="0">
              <a:solidFill>
                <a:srgbClr val="002060"/>
              </a:solidFill>
            </a:endParaRPr>
          </a:p>
        </p:txBody>
      </p:sp>
      <p:pic>
        <p:nvPicPr>
          <p:cNvPr id="27" name="Рисунок 2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830" y="1677552"/>
            <a:ext cx="1692188" cy="1405762"/>
          </a:xfrm>
          <a:prstGeom prst="rect">
            <a:avLst/>
          </a:prstGeom>
        </p:spPr>
      </p:pic>
      <p:sp>
        <p:nvSpPr>
          <p:cNvPr id="28" name="TextBox 27"/>
          <p:cNvSpPr txBox="1"/>
          <p:nvPr/>
        </p:nvSpPr>
        <p:spPr>
          <a:xfrm>
            <a:off x="234889" y="3025754"/>
            <a:ext cx="170091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100" dirty="0" smtClean="0">
                <a:solidFill>
                  <a:srgbClr val="002060"/>
                </a:solidFill>
              </a:rPr>
              <a:t>Автобусы</a:t>
            </a:r>
          </a:p>
          <a:p>
            <a:pPr algn="ctr"/>
            <a:r>
              <a:rPr lang="ru-RU" sz="1100" dirty="0" smtClean="0">
                <a:solidFill>
                  <a:srgbClr val="002060"/>
                </a:solidFill>
              </a:rPr>
              <a:t> 05, 38, 083</a:t>
            </a:r>
          </a:p>
          <a:p>
            <a:pPr algn="ctr"/>
            <a:r>
              <a:rPr lang="ru-RU" sz="1100" dirty="0">
                <a:solidFill>
                  <a:srgbClr val="002060"/>
                </a:solidFill>
              </a:rPr>
              <a:t>о</a:t>
            </a:r>
            <a:r>
              <a:rPr lang="ru-RU" sz="1100" dirty="0" smtClean="0">
                <a:solidFill>
                  <a:srgbClr val="002060"/>
                </a:solidFill>
              </a:rPr>
              <a:t>становка транспорта </a:t>
            </a:r>
          </a:p>
          <a:p>
            <a:pPr algn="ctr"/>
            <a:r>
              <a:rPr lang="ru-RU" sz="1100" dirty="0" smtClean="0">
                <a:solidFill>
                  <a:srgbClr val="002060"/>
                </a:solidFill>
              </a:rPr>
              <a:t>«Дворец Культуры»</a:t>
            </a:r>
            <a:endParaRPr lang="ru-RU" sz="1100" dirty="0">
              <a:solidFill>
                <a:srgbClr val="002060"/>
              </a:solidFill>
            </a:endParaRPr>
          </a:p>
        </p:txBody>
      </p:sp>
      <p:pic>
        <p:nvPicPr>
          <p:cNvPr id="29" name="Рисунок 2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4125872"/>
            <a:ext cx="1548172" cy="1456322"/>
          </a:xfrm>
          <a:prstGeom prst="rect">
            <a:avLst/>
          </a:prstGeom>
        </p:spPr>
      </p:pic>
      <p:sp>
        <p:nvSpPr>
          <p:cNvPr id="35" name="TextBox 34"/>
          <p:cNvSpPr txBox="1"/>
          <p:nvPr/>
        </p:nvSpPr>
        <p:spPr>
          <a:xfrm>
            <a:off x="269877" y="5789848"/>
            <a:ext cx="1639933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100" dirty="0" smtClean="0">
                <a:solidFill>
                  <a:srgbClr val="002060"/>
                </a:solidFill>
              </a:rPr>
              <a:t>Троллейбус  №1  остановка транспорта «Дворец Культуры» </a:t>
            </a:r>
            <a:endParaRPr lang="ru-RU" sz="1100" dirty="0">
              <a:solidFill>
                <a:srgbClr val="002060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446623" y="3818994"/>
            <a:ext cx="374441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>
                <a:solidFill>
                  <a:srgbClr val="00B050"/>
                </a:solidFill>
                <a:latin typeface="+mj-lt"/>
              </a:rPr>
              <a:t>От Железнодорожного вокзала</a:t>
            </a:r>
          </a:p>
        </p:txBody>
      </p:sp>
      <p:sp>
        <p:nvSpPr>
          <p:cNvPr id="18" name="Текст 2"/>
          <p:cNvSpPr txBox="1">
            <a:spLocks/>
          </p:cNvSpPr>
          <p:nvPr/>
        </p:nvSpPr>
        <p:spPr>
          <a:xfrm>
            <a:off x="170351" y="176059"/>
            <a:ext cx="4176463" cy="912602"/>
          </a:xfrm>
          <a:prstGeom prst="rect">
            <a:avLst/>
          </a:prstGeom>
          <a:noFill/>
          <a:ln w="12700" cap="sq" cmpd="sng" algn="ctr">
            <a:noFill/>
            <a:prstDash val="solid"/>
          </a:ln>
        </p:spPr>
        <p:txBody>
          <a:bodyPr lIns="91440" anchor="b" anchorCtr="0">
            <a:normAutofit fontScale="92500" lnSpcReduction="20000"/>
          </a:bodyPr>
          <a:lstStyle>
            <a:lvl1pPr marL="0" indent="0" algn="l" rtl="0" eaLnBrk="1" latinLnBrk="0" hangingPunct="1">
              <a:spcBef>
                <a:spcPts val="580"/>
              </a:spcBef>
              <a:buClr>
                <a:schemeClr val="accent1"/>
              </a:buClr>
              <a:buSzPct val="85000"/>
              <a:buFont typeface="Wingdings 2"/>
              <a:buNone/>
              <a:defRPr kumimoji="0" sz="2400" b="1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5486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SzPct val="85000"/>
              <a:buFont typeface="Wingdings 2"/>
              <a:buNone/>
              <a:defRPr kumimoji="0"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SzPct val="85000"/>
              <a:buFont typeface="Wingdings 2"/>
              <a:buNone/>
              <a:defRPr kumimoji="0"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SzPct val="80000"/>
              <a:buFont typeface="Wingdings 2"/>
              <a:buNone/>
              <a:defRPr kumimoji="0"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FontTx/>
              <a:buNone/>
              <a:defRPr kumimoji="0"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228600" algn="l" rtl="0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100" b="0" i="1" dirty="0" smtClean="0">
                <a:solidFill>
                  <a:srgbClr val="002060"/>
                </a:solidFill>
              </a:rPr>
              <a:t>Наш адрес:</a:t>
            </a:r>
          </a:p>
          <a:p>
            <a:pPr algn="ctr"/>
            <a:r>
              <a:rPr lang="ru-RU" sz="1600" b="0" dirty="0" smtClean="0">
                <a:solidFill>
                  <a:srgbClr val="00B050"/>
                </a:solidFill>
              </a:rPr>
              <a:t>620010, Екатеринбург,</a:t>
            </a:r>
          </a:p>
          <a:p>
            <a:r>
              <a:rPr lang="ru-RU" sz="1600" b="0" dirty="0" smtClean="0">
                <a:solidFill>
                  <a:srgbClr val="00B050"/>
                </a:solidFill>
              </a:rPr>
              <a:t> ул. Грибоедова, 14-А        ул. Дагестанская, 34-А </a:t>
            </a:r>
            <a:endParaRPr lang="ru-RU" sz="1600" b="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8899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праведливость">
  <a:themeElements>
    <a:clrScheme name="Справедливость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Справедливость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Справедливость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455</TotalTime>
  <Words>385</Words>
  <Application>Microsoft Office PowerPoint</Application>
  <PresentationFormat>Экран (4:3)</PresentationFormat>
  <Paragraphs>62</Paragraphs>
  <Slides>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10" baseType="lpstr">
      <vt:lpstr>Arial</vt:lpstr>
      <vt:lpstr>Calibri</vt:lpstr>
      <vt:lpstr>Cambria</vt:lpstr>
      <vt:lpstr>Franklin Gothic Book</vt:lpstr>
      <vt:lpstr>Perpetua</vt:lpstr>
      <vt:lpstr>Wingdings</vt:lpstr>
      <vt:lpstr>Wingdings 2</vt:lpstr>
      <vt:lpstr>Справедливость</vt:lpstr>
      <vt:lpstr>Презентация PowerPoint</vt:lpstr>
      <vt:lpstr>      Автобусы  38, 083  остановка транспорта  «Детская поликлиника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Bachurina Alina</dc:creator>
  <cp:lastModifiedBy>Любушкина Татьяна Леонидовна</cp:lastModifiedBy>
  <cp:revision>44</cp:revision>
  <dcterms:created xsi:type="dcterms:W3CDTF">2022-05-17T06:03:12Z</dcterms:created>
  <dcterms:modified xsi:type="dcterms:W3CDTF">2022-05-23T04:44:44Z</dcterms:modified>
</cp:coreProperties>
</file>